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421" r:id="rId3"/>
    <p:sldId id="422" r:id="rId5"/>
    <p:sldId id="423" r:id="rId6"/>
    <p:sldId id="490" r:id="rId7"/>
    <p:sldId id="438" r:id="rId8"/>
    <p:sldId id="472" r:id="rId9"/>
    <p:sldId id="481" r:id="rId10"/>
    <p:sldId id="482" r:id="rId11"/>
    <p:sldId id="473" r:id="rId12"/>
    <p:sldId id="426" r:id="rId13"/>
    <p:sldId id="479" r:id="rId14"/>
    <p:sldId id="432" r:id="rId15"/>
    <p:sldId id="475" r:id="rId16"/>
    <p:sldId id="443" r:id="rId17"/>
    <p:sldId id="449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253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0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04.xml"/><Relationship Id="rId2" Type="http://schemas.openxmlformats.org/officeDocument/2006/relationships/image" Target="../media/image16.pn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20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16.xml"/><Relationship Id="rId11" Type="http://schemas.openxmlformats.org/officeDocument/2006/relationships/image" Target="../media/image17.png"/><Relationship Id="rId10" Type="http://schemas.openxmlformats.org/officeDocument/2006/relationships/tags" Target="../tags/tag215.xml"/><Relationship Id="rId1" Type="http://schemas.openxmlformats.org/officeDocument/2006/relationships/tags" Target="../tags/tag2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image" Target="../media/image18.pn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1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2.xml"/><Relationship Id="rId30" Type="http://schemas.openxmlformats.org/officeDocument/2006/relationships/notesSlide" Target="../notesSlides/notesSlide13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42.xml"/><Relationship Id="rId27" Type="http://schemas.openxmlformats.org/officeDocument/2006/relationships/tags" Target="../tags/tag241.xml"/><Relationship Id="rId26" Type="http://schemas.openxmlformats.org/officeDocument/2006/relationships/tags" Target="../tags/tag240.xml"/><Relationship Id="rId25" Type="http://schemas.openxmlformats.org/officeDocument/2006/relationships/tags" Target="../tags/tag239.xml"/><Relationship Id="rId24" Type="http://schemas.openxmlformats.org/officeDocument/2006/relationships/tags" Target="../tags/tag238.xml"/><Relationship Id="rId23" Type="http://schemas.openxmlformats.org/officeDocument/2006/relationships/tags" Target="../tags/tag237.xml"/><Relationship Id="rId22" Type="http://schemas.openxmlformats.org/officeDocument/2006/relationships/tags" Target="../tags/tag236.xml"/><Relationship Id="rId21" Type="http://schemas.openxmlformats.org/officeDocument/2006/relationships/tags" Target="../tags/tag235.xml"/><Relationship Id="rId20" Type="http://schemas.openxmlformats.org/officeDocument/2006/relationships/tags" Target="../tags/tag234.xml"/><Relationship Id="rId2" Type="http://schemas.openxmlformats.org/officeDocument/2006/relationships/image" Target="../media/image2.png"/><Relationship Id="rId19" Type="http://schemas.openxmlformats.org/officeDocument/2006/relationships/tags" Target="../tags/tag233.xml"/><Relationship Id="rId18" Type="http://schemas.openxmlformats.org/officeDocument/2006/relationships/tags" Target="../tags/tag232.xml"/><Relationship Id="rId17" Type="http://schemas.openxmlformats.org/officeDocument/2006/relationships/tags" Target="../tags/tag231.xml"/><Relationship Id="rId16" Type="http://schemas.openxmlformats.org/officeDocument/2006/relationships/tags" Target="../tags/tag230.xml"/><Relationship Id="rId15" Type="http://schemas.openxmlformats.org/officeDocument/2006/relationships/tags" Target="../tags/tag229.xml"/><Relationship Id="rId14" Type="http://schemas.openxmlformats.org/officeDocument/2006/relationships/image" Target="../media/image20.jpeg"/><Relationship Id="rId13" Type="http://schemas.openxmlformats.org/officeDocument/2006/relationships/tags" Target="../tags/tag228.xml"/><Relationship Id="rId12" Type="http://schemas.openxmlformats.org/officeDocument/2006/relationships/image" Target="../media/image19.jpeg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2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image" Target="../media/image21.jpeg"/><Relationship Id="rId7" Type="http://schemas.openxmlformats.org/officeDocument/2006/relationships/tags" Target="../tags/tag245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4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47.xml"/><Relationship Id="rId10" Type="http://schemas.openxmlformats.org/officeDocument/2006/relationships/image" Target="../media/image22.jpeg"/><Relationship Id="rId1" Type="http://schemas.openxmlformats.org/officeDocument/2006/relationships/tags" Target="../tags/tag24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image" Target="../media/image23.png"/><Relationship Id="rId7" Type="http://schemas.openxmlformats.org/officeDocument/2006/relationships/tags" Target="../tags/tag250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9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52.xml"/><Relationship Id="rId10" Type="http://schemas.openxmlformats.org/officeDocument/2006/relationships/image" Target="../media/image24.png"/><Relationship Id="rId1" Type="http://schemas.openxmlformats.org/officeDocument/2006/relationships/tags" Target="../tags/tag24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6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68.xm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tags" Target="../tags/tag16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right_up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175.xml"/><Relationship Id="rId6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image" Target="../media/image2.png"/><Relationship Id="rId4" Type="http://schemas.openxmlformats.org/officeDocument/2006/relationships/tags" Target="../tags/tag174.xml"/><Relationship Id="rId3" Type="http://schemas.openxmlformats.org/officeDocument/2006/relationships/image" Target="../media/image10.png"/><Relationship Id="rId2" Type="http://schemas.openxmlformats.org/officeDocument/2006/relationships/tags" Target="../tags/tag173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8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79.xml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2.xml"/><Relationship Id="rId1" Type="http://schemas.openxmlformats.org/officeDocument/2006/relationships/tags" Target="../tags/tag17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../media/image12.jpeg"/><Relationship Id="rId7" Type="http://schemas.openxmlformats.org/officeDocument/2006/relationships/tags" Target="../tags/tag185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4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1.xml"/><Relationship Id="rId1" Type="http://schemas.openxmlformats.org/officeDocument/2006/relationships/tags" Target="../tags/tag18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image" Target="../media/image14.jpeg"/><Relationship Id="rId7" Type="http://schemas.openxmlformats.org/officeDocument/2006/relationships/tags" Target="../tags/tag19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9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9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97.xml"/><Relationship Id="rId2" Type="http://schemas.openxmlformats.org/officeDocument/2006/relationships/image" Target="../media/image15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tags" Target="../tags/tag1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2023年11月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065530"/>
            <a:ext cx="9505950" cy="1530985"/>
          </a:xfrm>
        </p:spPr>
        <p:txBody>
          <a:bodyPr/>
          <a:p>
            <a:r>
              <a:rPr lang="zh-CN" altLang="en-US" sz="3200"/>
              <a:t>庐江县白山镇北埂码头</a:t>
            </a:r>
            <a:br>
              <a:rPr lang="zh-CN" altLang="en-US" sz="3200"/>
            </a:br>
            <a:br>
              <a:rPr lang="zh-CN" altLang="en-US" sz="3200"/>
            </a:br>
            <a:r>
              <a:rPr lang="zh-CN" altLang="en-US" sz="3200"/>
              <a:t>庐江县卢城镇丁家畈码头</a:t>
            </a:r>
            <a:endParaRPr lang="zh-CN" altLang="en-US" sz="3200"/>
          </a:p>
        </p:txBody>
      </p:sp>
      <p:sp>
        <p:nvSpPr>
          <p:cNvPr id="100" name="文本框 99"/>
          <p:cNvSpPr txBox="1"/>
          <p:nvPr/>
        </p:nvSpPr>
        <p:spPr>
          <a:xfrm>
            <a:off x="1143000" y="2876550"/>
            <a:ext cx="4206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浮筒码头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初步建设方案</a:t>
            </a:r>
            <a:endParaRPr lang="zh-CN" altLang="en-US" sz="2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195" y="608965"/>
            <a:ext cx="5998845" cy="5059045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7181215" y="1343660"/>
            <a:ext cx="450215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浮体：采用聚乙烯浮筒（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500*500*400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最大浮力：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350kg/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</a:t>
            </a:r>
            <a:r>
              <a:rPr lang="en-US" altLang="zh-CN" sz="16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结构：采用热镀锌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14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#+8#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槽钢龙骨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结构承载：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3.0KN/m</a:t>
            </a:r>
            <a:r>
              <a:rPr lang="en-US" altLang="zh-CN" sz="1600" baseline="30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面层：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厚塑木地板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栏杆：浮桥两侧采用钢栏杆，高度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182495" y="547243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浮桥结构断面图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结构断面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7026275" y="1860550"/>
            <a:ext cx="45021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因浮台标高随水位变化而变化，为方便人员进出浮台，同时对浮筒平台起到一定支撑作用，在入口出设置一座活动引桥，长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米，宽度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2.5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米，引桥两端均为铰接，水位变化时自行调节俯仰角度。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739390" y="5046345"/>
            <a:ext cx="279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浮桥侧面连接效果图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入口设计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7757"/>
          <a:stretch>
            <a:fillRect/>
          </a:stretch>
        </p:blipFill>
        <p:spPr>
          <a:xfrm>
            <a:off x="796925" y="750570"/>
            <a:ext cx="6054090" cy="433832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pic>
        <p:nvPicPr>
          <p:cNvPr id="2" name="图片 1" descr="蓝色浮筒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65" y="1045845"/>
            <a:ext cx="2557780" cy="2383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57090" y="901065"/>
            <a:ext cx="64935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    质：高分子量高密度聚乙烯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浮筒规格：长*宽*高（50*50*40cm）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浮筒重量：浮筒 7KG±300g/个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承载力:350kg/㎡；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对角拉力试验：单体浮筒对角连接耳可承受 1800N 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对变拉力试验：单体浮筒对边拉力大于 2500N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浮筒单体侧部静载承受压力为58.8/KN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拉伸屈服强度≦23Mpa，冲击强度(缺口)≦9KJ/㎡u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005" y="4788535"/>
            <a:ext cx="9459595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、材质特点：、</a:t>
            </a:r>
            <a:r>
              <a:rPr lang="zh-CN" sz="14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抗氧化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1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抗紫外线，</a:t>
            </a:r>
            <a:r>
              <a:rPr lang="zh-CN" sz="1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防冻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，不受海水、化学品、药剂、油渍及水生物的侵蚀；</a:t>
            </a: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2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、外观设计：浮筒体上部表面采用防滑花纹设计，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安全稳固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、使用寿命：</a:t>
            </a:r>
            <a:r>
              <a:rPr 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10-15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年以上。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、保养维护：使用期间基本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不需花费任何保养、维修费用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、环境适应性：在-60℃至80℃温度下能正常使用，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无污染、不破坏环境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4515" y="4420235"/>
            <a:ext cx="129857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浮筒优势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4480" y="380365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高分子聚乙烯浮筒</a:t>
            </a:r>
            <a:endParaRPr lang="en-US" altLang="zh-CN"/>
          </a:p>
        </p:txBody>
      </p:sp>
      <p:sp>
        <p:nvSpPr>
          <p:cNvPr id="6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07085" y="2592070"/>
            <a:ext cx="30587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高耐防腐实心塑木地板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材质：木塑复合材质（</a:t>
            </a:r>
            <a:r>
              <a:rPr lang="en-US" altLang="zh-CN" sz="1400"/>
              <a:t>WPC</a:t>
            </a:r>
            <a:r>
              <a:rPr lang="zh-CN" altLang="en-US" sz="1400"/>
              <a:t>）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规格：</a:t>
            </a:r>
            <a:r>
              <a:rPr lang="en-US" altLang="zh-CN" sz="1400"/>
              <a:t>140*25mm</a:t>
            </a:r>
            <a:endParaRPr lang="en-US" altLang="zh-CN" sz="1400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598670" y="1673225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塑木地板优点：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98670" y="612775"/>
            <a:ext cx="60960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   塑木也称“木塑”是近年来建材行业内兴起的一种新型复合材料，其以聚乙烯、聚丙烯、聚氯乙烯等热塑性树脂为原料，经过挤压、模压、注塑成型等工序加工而成。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7085" y="607695"/>
            <a:ext cx="2938272" cy="1984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7085" y="3828415"/>
            <a:ext cx="2983865" cy="203581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3865753" y="4182237"/>
            <a:ext cx="228600" cy="1328928"/>
          </a:xfrm>
          <a:prstGeom prst="rect">
            <a:avLst/>
          </a:prstGeom>
          <a:solidFill>
            <a:srgbClr val="FFFFFF"/>
          </a:solidFill>
        </p:spPr>
        <p:txBody>
          <a:bodyPr vert="wordArtVertRtl" wrap="none" lIns="0" tIns="0" rIns="0" bIns="0">
            <a:noAutofit/>
          </a:bodyPr>
          <a:p>
            <a:pPr indent="0"/>
            <a:r>
              <a:rPr lang="zh-TW" sz="1900">
                <a:latin typeface="MingLiU" panose="02020509000000000000" charset="-120"/>
                <a:ea typeface="MingLiU" panose="02020509000000000000" charset="-120"/>
              </a:rPr>
              <a:t>整体效果</a:t>
            </a:r>
            <a:endParaRPr lang="zh-TW" sz="1900">
              <a:latin typeface="MingLiU" panose="02020509000000000000" charset="-120"/>
              <a:ea typeface="MingLiU" panose="02020509000000000000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05020" y="2106295"/>
            <a:ext cx="6990745" cy="3820935"/>
            <a:chOff x="9558" y="1637"/>
            <a:chExt cx="8407" cy="5718"/>
          </a:xfrm>
        </p:grpSpPr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10933" y="1637"/>
              <a:ext cx="3067" cy="4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防水防潮可塑性强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10933" y="2217"/>
              <a:ext cx="6883" cy="473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85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解决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了木质产品在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潮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湿多水环境中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腐烂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和膨胀变形的问题，用于室外耐候性良好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933" y="3157"/>
              <a:ext cx="3499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使用期限长实用性强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10934" y="3815"/>
              <a:ext cx="6965" cy="51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610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高强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度塑木，防虫蚊、密度大、耐腐蚀，浓厦的仿古气息表面光潘平整，抗压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能力强</a:t>
              </a:r>
              <a:endParaRPr lang="zh-CN" alt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10933" y="4744"/>
              <a:ext cx="3106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防滑设计表里如一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10934" y="5449"/>
              <a:ext cx="6926" cy="39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415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表面防水防滑设计，雨天不滑、不易龟裂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不易变形，真材实料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2"/>
              </p:custDataLst>
            </p:nvPr>
          </p:nvSpPr>
          <p:spPr>
            <a:xfrm>
              <a:off x="10933" y="6220"/>
              <a:ext cx="3158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物理性能好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23"/>
              </p:custDataLst>
            </p:nvPr>
          </p:nvSpPr>
          <p:spPr>
            <a:xfrm>
              <a:off x="10933" y="6600"/>
              <a:ext cx="7032" cy="731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60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强度较好、硬度较高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吸水性小、耐老化、耐腐蚀、抗静电、绝缘、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隔热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阻燃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、可抗高低温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24"/>
              </p:custDataLst>
            </p:nvPr>
          </p:nvSpPr>
          <p:spPr>
            <a:xfrm>
              <a:off x="9558" y="1637"/>
              <a:ext cx="1134" cy="1134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1</a:t>
              </a:r>
              <a:endParaRPr lang="en-US" altLang="zh-CN" sz="2800"/>
            </a:p>
          </p:txBody>
        </p:sp>
        <p:sp>
          <p:nvSpPr>
            <p:cNvPr id="31" name="圆角矩形 30"/>
            <p:cNvSpPr/>
            <p:nvPr>
              <p:custDataLst>
                <p:tags r:id="rId25"/>
              </p:custDataLst>
            </p:nvPr>
          </p:nvSpPr>
          <p:spPr>
            <a:xfrm>
              <a:off x="9558" y="3166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2</a:t>
              </a:r>
              <a:endParaRPr lang="en-US" altLang="zh-CN" sz="2800"/>
            </a:p>
          </p:txBody>
        </p:sp>
        <p:sp>
          <p:nvSpPr>
            <p:cNvPr id="32" name="圆角矩形 31"/>
            <p:cNvSpPr/>
            <p:nvPr>
              <p:custDataLst>
                <p:tags r:id="rId26"/>
              </p:custDataLst>
            </p:nvPr>
          </p:nvSpPr>
          <p:spPr>
            <a:xfrm>
              <a:off x="9558" y="4694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3</a:t>
              </a:r>
              <a:endParaRPr lang="en-US" altLang="zh-CN" sz="2800"/>
            </a:p>
          </p:txBody>
        </p:sp>
        <p:sp>
          <p:nvSpPr>
            <p:cNvPr id="33" name="圆角矩形 32"/>
            <p:cNvSpPr/>
            <p:nvPr>
              <p:custDataLst>
                <p:tags r:id="rId27"/>
              </p:custDataLst>
            </p:nvPr>
          </p:nvSpPr>
          <p:spPr>
            <a:xfrm>
              <a:off x="9558" y="6222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4</a:t>
              </a:r>
              <a:endParaRPr lang="en-US" altLang="zh-CN" sz="2800"/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31016085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" y="940435"/>
            <a:ext cx="5280000" cy="3960000"/>
          </a:xfrm>
          <a:prstGeom prst="rect">
            <a:avLst/>
          </a:prstGeom>
        </p:spPr>
      </p:pic>
      <p:pic>
        <p:nvPicPr>
          <p:cNvPr id="5" name="图片 4" descr="微信图片_2023101608514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96330" y="940435"/>
            <a:ext cx="5280000" cy="3960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" y="1009650"/>
            <a:ext cx="5940000" cy="39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01765" y="1009650"/>
            <a:ext cx="5279796" cy="3960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2054864" y="249761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设计背景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942337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948059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6519549" y="247094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401942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407664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2059940" y="3995420"/>
            <a:ext cx="138366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细部设计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942337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948059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6519545" y="3995420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5401942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2"/>
            </p:custDataLst>
          </p:nvPr>
        </p:nvCxnSpPr>
        <p:spPr>
          <a:xfrm>
            <a:off x="5407664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3"/>
            </p:custDataLst>
          </p:nvPr>
        </p:nvSpPr>
        <p:spPr>
          <a:xfrm>
            <a:off x="2054860" y="5519420"/>
            <a:ext cx="131381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4"/>
            </p:custDataLst>
          </p:nvPr>
        </p:nvSpPr>
        <p:spPr>
          <a:xfrm>
            <a:off x="94233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5"/>
            </p:custDataLst>
          </p:nvPr>
        </p:nvCxnSpPr>
        <p:spPr>
          <a:xfrm>
            <a:off x="948059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19"/>
            </p:custDataLst>
          </p:nvPr>
        </p:nvCxnSpPr>
        <p:spPr>
          <a:xfrm>
            <a:off x="5380994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5190" y="775970"/>
            <a:ext cx="7736840" cy="4612005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520446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b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建设地点（</a:t>
            </a:r>
            <a:r>
              <a:rPr lang="zh-CN" altLang="en-US" sz="1800" b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庐江县白山镇北埂码头）</a:t>
            </a:r>
            <a:endParaRPr lang="zh-CN" altLang="en-US" sz="1800" b="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3" name="Freeform 36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732155" y="3560445"/>
            <a:ext cx="344805" cy="39497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8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8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8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8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0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1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0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3274060" y="5622925"/>
            <a:ext cx="1153795" cy="36830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/>
              <a:t>项目位置</a:t>
            </a:r>
            <a:endParaRPr lang="zh-CN" altLang="en-US"/>
          </a:p>
        </p:txBody>
      </p:sp>
      <p:cxnSp>
        <p:nvCxnSpPr>
          <p:cNvPr id="9" name="肘形连接符 8"/>
          <p:cNvCxnSpPr/>
          <p:nvPr/>
        </p:nvCxnSpPr>
        <p:spPr>
          <a:xfrm rot="16200000">
            <a:off x="3338830" y="3689350"/>
            <a:ext cx="2286000" cy="1580515"/>
          </a:xfrm>
          <a:prstGeom prst="bentConnector3">
            <a:avLst>
              <a:gd name="adj1" fmla="val 4998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5170170" y="3133725"/>
            <a:ext cx="186690" cy="203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" y="2689860"/>
            <a:ext cx="4378960" cy="2463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27855" y="514350"/>
            <a:ext cx="6546215" cy="4638675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7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520446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建设地点（</a:t>
            </a:r>
            <a:r>
              <a:rPr lang="zh-CN" altLang="en-US" sz="1800" b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庐江县卢城镇丁家畈码头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）</a:t>
            </a:r>
            <a:endParaRPr lang="zh-CN" altLang="en-US" sz="1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5615940" y="5581650"/>
            <a:ext cx="1153795" cy="36830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/>
              <a:t>项目位置</a:t>
            </a:r>
            <a:endParaRPr lang="zh-CN" altLang="en-US"/>
          </a:p>
        </p:txBody>
      </p:sp>
      <p:cxnSp>
        <p:nvCxnSpPr>
          <p:cNvPr id="9" name="肘形连接符 8"/>
          <p:cNvCxnSpPr/>
          <p:nvPr/>
        </p:nvCxnSpPr>
        <p:spPr>
          <a:xfrm rot="16200000">
            <a:off x="5466080" y="3392805"/>
            <a:ext cx="2961640" cy="1416050"/>
          </a:xfrm>
          <a:prstGeom prst="bentConnector3">
            <a:avLst>
              <a:gd name="adj1" fmla="val 4997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7538085" y="2416810"/>
            <a:ext cx="186690" cy="203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0075" y="1195705"/>
            <a:ext cx="3275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/>
                </a:solidFill>
              </a:rPr>
              <a:t>项目位于庐江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县卢城镇丁家畈</a:t>
            </a:r>
            <a:endParaRPr lang="zh-C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00660" y="673735"/>
            <a:ext cx="7522210" cy="5370195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199515"/>
            <a:ext cx="4100195" cy="46939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一、主要尺寸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）两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浮台顺河长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m、宽2.5m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二、连接与固定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引桥与浮筒平台和岸端间通过转轴铰接连接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浮筒平台两侧布置两根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钢支撑，每根钢支撑连接在固定墩上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）固定墩上部布置一个系船柱（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5t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30970" y="83121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总体鸟瞰图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306197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35" y="541655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306197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050" y="607695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306197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120" y="559435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7195" y="866775"/>
            <a:ext cx="8467725" cy="373380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199390" y="4959985"/>
            <a:ext cx="11613515" cy="1835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）岸边固定墩尺寸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1.5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米，基础采用钢管桩，打入深度根据现场勘测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5mm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的钢支撑对浮筒平台进行固定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固定墩上部布置一个系船柱（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5t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），汛期时用钢丝绳将船只进行固定，</a:t>
            </a:r>
            <a:r>
              <a:rPr lang="zh-CN" altLang="en-US" sz="1600">
                <a:sym typeface="+mn-ea"/>
              </a:rPr>
              <a:t>固定用钢丝绳</a:t>
            </a:r>
            <a:r>
              <a:rPr lang="en-US" altLang="zh-CN" sz="1600">
                <a:sym typeface="+mn-ea"/>
              </a:rPr>
              <a:t>φ12mm</a:t>
            </a:r>
            <a:r>
              <a:rPr lang="zh-CN" altLang="en-US" sz="1600">
                <a:sym typeface="+mn-ea"/>
              </a:rPr>
              <a:t>，破断拉力可达</a:t>
            </a:r>
            <a:r>
              <a:rPr lang="en-US" altLang="zh-CN" sz="1600">
                <a:sym typeface="+mn-ea"/>
              </a:rPr>
              <a:t>74KN</a:t>
            </a:r>
            <a:endParaRPr lang="en-US" altLang="zh-CN" sz="1600"/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5123180" y="4406900"/>
            <a:ext cx="2701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浮筒平台锚定断面图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锚定形式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5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46"/>
  <p:tag name="KSO_WM_SLIDE_ID" val="custom20204446_5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71.xml><?xml version="1.0" encoding="utf-8"?>
<p:tagLst xmlns:p="http://schemas.openxmlformats.org/presentationml/2006/main">
  <p:tag name="KSO_WM_UNIT_PLACING_PICTURE_USER_VIEWPORT" val="{&quot;height&quot;:1016,&quot;width&quot;:1085}"/>
</p:tagLst>
</file>

<file path=ppt/tags/tag1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6.xml><?xml version="1.0" encoding="utf-8"?>
<p:tagLst xmlns:p="http://schemas.openxmlformats.org/presentationml/2006/main">
  <p:tag name="KSO_WM_UNIT_PLACING_PICTURE_USER_VIEWPORT" val="{&quot;height&quot;:1016,&quot;width&quot;:1085}"/>
</p:tagLst>
</file>

<file path=ppt/tags/tag1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3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  <p:tag name="commondata" val="eyJoZGlkIjoiNDk3M2FhZDAzMjk0NWMyNTEzNzQ4YjBhNjc1M2QzYjMifQ==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1359</Words>
  <Application>WPS 演示</Application>
  <PresentationFormat>宽屏</PresentationFormat>
  <Paragraphs>153</Paragraphs>
  <Slides>15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汉仪旗黑-85S</vt:lpstr>
      <vt:lpstr>黑体</vt:lpstr>
      <vt:lpstr>Calibri</vt:lpstr>
      <vt:lpstr>MingLiU</vt:lpstr>
      <vt:lpstr>Arial Unicode MS</vt:lpstr>
      <vt:lpstr>2_Office 主题​​</vt:lpstr>
      <vt:lpstr>枞阳县雨坛浮筒码头</vt:lpstr>
      <vt:lpstr>PowerPoint 演示文稿</vt:lpstr>
      <vt:lpstr>1.建设地点</vt:lpstr>
      <vt:lpstr>1.建设地点（庐江县白山镇北埂码头）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141</cp:revision>
  <dcterms:created xsi:type="dcterms:W3CDTF">2015-05-05T08:02:00Z</dcterms:created>
  <dcterms:modified xsi:type="dcterms:W3CDTF">2023-11-03T07:19:05Z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11166C73F7DF4E60800667FF5609EAF8_13</vt:lpwstr>
  </property>
  <property fmtid="{D5CDD505-2E9C-101B-9397-08002B2CF9AE}" pid="4" name="KSOSaveFontToCloudKey">
    <vt:lpwstr>330673632_cloud</vt:lpwstr>
  </property>
</Properties>
</file>